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77" r:id="rId3"/>
    <p:sldId id="287" r:id="rId4"/>
    <p:sldId id="289" r:id="rId5"/>
    <p:sldId id="290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>
        <p:scale>
          <a:sx n="100" d="100"/>
          <a:sy n="100" d="100"/>
        </p:scale>
        <p:origin x="2208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Connect Four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2905" y="1484784"/>
            <a:ext cx="85056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/>
              <a:t>Objectives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participants learn to construct a line by 2 points.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students learn that 4 points can be the same line or not.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participants determine the approach, materials and strategies to be used in this game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cap="small" dirty="0"/>
              <a:t>Tools, Materials and Organisation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Each of the two players needs a “Connect Four” board. If you don’t have enough boards, you can use instead of a board a sheet of paper as a simulation of the board (see below).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lesson takes 45 minutes. The students can do the second part of the lesson only, if they have learned about coordinates in lesson 1.5 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Connect Four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340768"/>
            <a:ext cx="85056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/>
              <a:t>Description of the Lesson</a:t>
            </a:r>
          </a:p>
          <a:p>
            <a:r>
              <a:rPr lang="en-GB" sz="2000" b="1" dirty="0"/>
              <a:t>First part of the lesson (25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Make groups of two participants.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Always two players have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either an original board with chips in two colours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two pencils in two colours and a game template (see below).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Play the game several times. Discuss about the strategies.</a:t>
            </a:r>
          </a:p>
          <a:p>
            <a:r>
              <a:rPr lang="en-GB" sz="2000" b="1" dirty="0"/>
              <a:t>Second part of the lesson (20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Hand out the worksheets to each person 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Follow the instruction on the worksheet.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If there is enough time, you can talk about the differences between two and three dimension games.</a:t>
            </a:r>
          </a:p>
          <a:p>
            <a:pPr lvl="0"/>
            <a:endParaRPr lang="en-GB" sz="2000" dirty="0"/>
          </a:p>
          <a:p>
            <a:r>
              <a:rPr lang="en-GB" sz="2000" b="1" cap="small" dirty="0"/>
              <a:t>Useful Hints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Here you see the simulation of the game, if you don’t have an original board.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Please be aware, that you fill the rows without a gap from the top in direction of the arrow! 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Connect Four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55" name="Grafik 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817" y="1556792"/>
            <a:ext cx="3423285" cy="295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847412" y="1161724"/>
            <a:ext cx="5184576" cy="537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distance line?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distance line is a geometric element with the following characteristics: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shortest connection of two points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determines a distance line.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 in the grid on the left side two points with the coordinates P(3|2) and Q(9|8)!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 ruler and a pencil and connect these two points by a straight line.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line is the 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shortest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connection between two points.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As the line is bounded by the points P and Q one says “line segment”.</a:t>
            </a:r>
            <a:endParaRPr lang="en-GB" sz="2000" u="sng" dirty="0">
              <a:latin typeface="Script MT Bold" panose="030406020406070809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79822" y="389259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2327691" y="263265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cxnSpLocks/>
            <a:stCxn id="7" idx="7"/>
            <a:endCxn id="58" idx="3"/>
          </p:cNvCxnSpPr>
          <p:nvPr/>
        </p:nvCxnSpPr>
        <p:spPr>
          <a:xfrm flipV="1">
            <a:off x="1152993" y="2705830"/>
            <a:ext cx="1187252" cy="119932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Connect Four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55" name="Grafik 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817" y="1556792"/>
            <a:ext cx="3423285" cy="295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9424" y="980728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Plot more points in the painting on the left side: </a:t>
            </a:r>
          </a:p>
          <a:p>
            <a:r>
              <a:rPr lang="en-GB" sz="2400" dirty="0"/>
              <a:t>R(5|4)</a:t>
            </a:r>
          </a:p>
          <a:p>
            <a:r>
              <a:rPr lang="en-GB" sz="2400" dirty="0"/>
              <a:t>S(3|7)</a:t>
            </a:r>
          </a:p>
          <a:p>
            <a:r>
              <a:rPr lang="en-GB" sz="2400" dirty="0"/>
              <a:t>T(7|6)</a:t>
            </a:r>
          </a:p>
          <a:p>
            <a:r>
              <a:rPr lang="en-GB" sz="2400" dirty="0"/>
              <a:t>U(10|4)</a:t>
            </a:r>
          </a:p>
          <a:p>
            <a:endParaRPr lang="en-GB" sz="2400" dirty="0"/>
          </a:p>
          <a:p>
            <a:r>
              <a:rPr lang="en-GB" sz="2400" dirty="0"/>
              <a:t>What characteristics do these points have?</a:t>
            </a:r>
          </a:p>
          <a:p>
            <a:r>
              <a:rPr lang="en-US" sz="2400" u="sng" dirty="0">
                <a:latin typeface="Script MT Bold" panose="03040602040607080904" pitchFamily="66" charset="0"/>
              </a:rPr>
              <a:t>Points R and T are on the line segment, points S and U not.</a:t>
            </a:r>
          </a:p>
        </p:txBody>
      </p:sp>
      <p:sp>
        <p:nvSpPr>
          <p:cNvPr id="7" name="Ellipse 6"/>
          <p:cNvSpPr/>
          <p:nvPr/>
        </p:nvSpPr>
        <p:spPr>
          <a:xfrm>
            <a:off x="1079822" y="389259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2327691" y="263265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cxnSpLocks/>
            <a:stCxn id="7" idx="7"/>
            <a:endCxn id="58" idx="3"/>
          </p:cNvCxnSpPr>
          <p:nvPr/>
        </p:nvCxnSpPr>
        <p:spPr>
          <a:xfrm flipV="1">
            <a:off x="1152993" y="2705830"/>
            <a:ext cx="1187252" cy="119932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94773" y="3465577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078313" y="2831834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930652" y="3034437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554028" y="3456524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>
            <a:cxnSpLocks/>
          </p:cNvCxnSpPr>
          <p:nvPr/>
        </p:nvCxnSpPr>
        <p:spPr>
          <a:xfrm flipV="1">
            <a:off x="1162089" y="2693276"/>
            <a:ext cx="1187252" cy="11993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6" y="4738071"/>
            <a:ext cx="1797310" cy="185928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49341" y="5397023"/>
            <a:ext cx="61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win the game “Connect Four”, if you can put </a:t>
            </a:r>
            <a:r>
              <a:rPr lang="en-US" sz="2400" u="sng" dirty="0"/>
              <a:t>4 of your own chips = 4 points </a:t>
            </a:r>
            <a:br>
              <a:rPr lang="en-US" sz="2400" u="sng" dirty="0"/>
            </a:br>
            <a:r>
              <a:rPr lang="en-GB" sz="2400" dirty="0"/>
              <a:t>in a line!</a:t>
            </a:r>
          </a:p>
        </p:txBody>
      </p:sp>
    </p:spTree>
    <p:extLst>
      <p:ext uri="{BB962C8B-B14F-4D97-AF65-F5344CB8AC3E}">
        <p14:creationId xmlns:p14="http://schemas.microsoft.com/office/powerpoint/2010/main" val="251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Connect Four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628800"/>
            <a:ext cx="4019964" cy="475252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31554" y="147476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49530" y="14816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233625" y="147476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835696" y="147839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493572" y="14747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115907" y="14747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31554" y="21228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91501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233625" y="21228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1835696" y="21441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493572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8115907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31554" y="27884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891501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233625" y="27884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1835696" y="28097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7493572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8115907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31554" y="34364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891501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1233625" y="34364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34577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493572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8115907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631554" y="41010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810333" y="4092813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1233625" y="41010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1835696" y="41223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7493572" y="41010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8115907" y="41010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631554" y="47491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891501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1233625" y="47491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1835696" y="47704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7493572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8115907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31554" y="54147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6891501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1233625" y="54147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1835696" y="54360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7493572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8115907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631554" y="60627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6891501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1233625" y="60627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1835696" y="60840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7493572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8115907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F84F21-C599-4E62-BBAA-2A1654E3313B}"/>
              </a:ext>
            </a:extLst>
          </p:cNvPr>
          <p:cNvSpPr txBox="1"/>
          <p:nvPr/>
        </p:nvSpPr>
        <p:spPr>
          <a:xfrm>
            <a:off x="2699792" y="12687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84A434A-3B79-443C-AB44-79ECC1E450E2}"/>
              </a:ext>
            </a:extLst>
          </p:cNvPr>
          <p:cNvSpPr txBox="1"/>
          <p:nvPr/>
        </p:nvSpPr>
        <p:spPr>
          <a:xfrm>
            <a:off x="3308076" y="127069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046DCBE-8C84-4E29-BE14-4A64546B532E}"/>
              </a:ext>
            </a:extLst>
          </p:cNvPr>
          <p:cNvSpPr txBox="1"/>
          <p:nvPr/>
        </p:nvSpPr>
        <p:spPr>
          <a:xfrm>
            <a:off x="3862135" y="126512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761DA89-4BF0-4B04-BCC3-D0AF5341A579}"/>
              </a:ext>
            </a:extLst>
          </p:cNvPr>
          <p:cNvSpPr txBox="1"/>
          <p:nvPr/>
        </p:nvSpPr>
        <p:spPr>
          <a:xfrm>
            <a:off x="4443994" y="12651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4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0F3B692-66D1-4E6B-B40C-2CA15F575434}"/>
              </a:ext>
            </a:extLst>
          </p:cNvPr>
          <p:cNvSpPr txBox="1"/>
          <p:nvPr/>
        </p:nvSpPr>
        <p:spPr>
          <a:xfrm>
            <a:off x="5031517" y="12651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5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7C7948D-DB48-4A19-B69A-6F5F827C0416}"/>
              </a:ext>
            </a:extLst>
          </p:cNvPr>
          <p:cNvSpPr txBox="1"/>
          <p:nvPr/>
        </p:nvSpPr>
        <p:spPr>
          <a:xfrm>
            <a:off x="5583848" y="1275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6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3D9D92E-B5F3-4A96-AA69-9CFE08EA71F1}"/>
              </a:ext>
            </a:extLst>
          </p:cNvPr>
          <p:cNvSpPr txBox="1"/>
          <p:nvPr/>
        </p:nvSpPr>
        <p:spPr>
          <a:xfrm>
            <a:off x="6173781" y="12651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59421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Bildschirmpräsentation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Script MT Bold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94</cp:revision>
  <dcterms:created xsi:type="dcterms:W3CDTF">2015-10-21T14:12:34Z</dcterms:created>
  <dcterms:modified xsi:type="dcterms:W3CDTF">2017-09-09T13:03:59Z</dcterms:modified>
</cp:coreProperties>
</file>